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Pacifico" charset="0"/>
      <p:regular r:id="rId10"/>
    </p:embeddedFont>
    <p:embeddedFont>
      <p:font typeface="Roboto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-70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0266020de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0266020de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0266020de_0_6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50266020de_0_6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0266020de_0_9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50266020de_0_9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0266020de_0_10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0266020de_0_10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0266020de_0_1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0266020de_0_1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0266020de_0_13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0266020de_0_13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AUTOLAYOUT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" name="Google Shape;52;p13"/>
          <p:cNvGrpSpPr/>
          <p:nvPr/>
        </p:nvGrpSpPr>
        <p:grpSpPr>
          <a:xfrm>
            <a:off x="421564" y="4512638"/>
            <a:ext cx="4305910" cy="150575"/>
            <a:chOff x="0" y="3797750"/>
            <a:chExt cx="9144000" cy="150575"/>
          </a:xfrm>
        </p:grpSpPr>
        <p:cxnSp>
          <p:nvCxnSpPr>
            <p:cNvPr id="53" name="Google Shape;53;p13"/>
            <p:cNvCxnSpPr/>
            <p:nvPr/>
          </p:nvCxnSpPr>
          <p:spPr>
            <a:xfrm>
              <a:off x="0" y="3797750"/>
              <a:ext cx="9144000" cy="0"/>
            </a:xfrm>
            <a:prstGeom prst="straightConnector1">
              <a:avLst/>
            </a:prstGeom>
            <a:noFill/>
            <a:ln w="19050" cap="flat" cmpd="sng">
              <a:solidFill>
                <a:srgbClr val="90A4AE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4" name="Google Shape;54;p13"/>
            <p:cNvCxnSpPr/>
            <p:nvPr/>
          </p:nvCxnSpPr>
          <p:spPr>
            <a:xfrm>
              <a:off x="0" y="3948325"/>
              <a:ext cx="9144000" cy="0"/>
            </a:xfrm>
            <a:prstGeom prst="straightConnector1">
              <a:avLst/>
            </a:prstGeom>
            <a:noFill/>
            <a:ln w="19050" cap="flat" cmpd="sng">
              <a:solidFill>
                <a:srgbClr val="90A4AE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5" name="Google Shape;55;p13"/>
            <p:cNvCxnSpPr/>
            <p:nvPr/>
          </p:nvCxnSpPr>
          <p:spPr>
            <a:xfrm>
              <a:off x="0" y="3873038"/>
              <a:ext cx="9144000" cy="0"/>
            </a:xfrm>
            <a:prstGeom prst="straightConnector1">
              <a:avLst/>
            </a:prstGeom>
            <a:noFill/>
            <a:ln w="19050" cap="flat" cmpd="sng">
              <a:solidFill>
                <a:srgbClr val="90A4AE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4" y="744575"/>
            <a:ext cx="4415700" cy="2052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4415700" cy="792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AUTOLAYOUT_2">
    <p:bg>
      <p:bgPr>
        <a:solidFill>
          <a:srgbClr val="FFFFFF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6095951" y="5085678"/>
            <a:ext cx="3048000" cy="57900"/>
          </a:xfrm>
          <a:prstGeom prst="rect">
            <a:avLst/>
          </a:prstGeom>
          <a:solidFill>
            <a:srgbClr val="C539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0" y="5085676"/>
            <a:ext cx="3048000" cy="57900"/>
          </a:xfrm>
          <a:prstGeom prst="rect">
            <a:avLst/>
          </a:prstGeom>
          <a:solidFill>
            <a:srgbClr val="E67C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3047999" y="5085676"/>
            <a:ext cx="3048000" cy="57900"/>
          </a:xfrm>
          <a:prstGeom prst="rect">
            <a:avLst/>
          </a:prstGeom>
          <a:solidFill>
            <a:srgbClr val="DB443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4396950" y="2109425"/>
            <a:ext cx="350100" cy="350100"/>
          </a:xfrm>
          <a:prstGeom prst="ellipse">
            <a:avLst/>
          </a:prstGeom>
          <a:solidFill>
            <a:srgbClr val="DB443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7025525" y="2109425"/>
            <a:ext cx="350100" cy="350100"/>
          </a:xfrm>
          <a:prstGeom prst="ellipse">
            <a:avLst/>
          </a:prstGeom>
          <a:solidFill>
            <a:srgbClr val="C539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1768350" y="2109400"/>
            <a:ext cx="350100" cy="350100"/>
          </a:xfrm>
          <a:prstGeom prst="ellipse">
            <a:avLst/>
          </a:prstGeom>
          <a:solidFill>
            <a:srgbClr val="E67C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1742150" y="2109425"/>
            <a:ext cx="402600" cy="3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FF"/>
                </a:solidFill>
              </a:rPr>
              <a:t>1</a:t>
            </a:r>
            <a:endParaRPr sz="1200" b="1">
              <a:solidFill>
                <a:srgbClr val="FFFFFF"/>
              </a:solidFill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4370688" y="2109425"/>
            <a:ext cx="402600" cy="3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FF"/>
                </a:solidFill>
              </a:rPr>
              <a:t>2</a:t>
            </a:r>
            <a:endParaRPr sz="1200" b="1">
              <a:solidFill>
                <a:srgbClr val="FFFFFF"/>
              </a:solidFill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6999238" y="2109425"/>
            <a:ext cx="402600" cy="3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FF"/>
                </a:solidFill>
              </a:rPr>
              <a:t>3</a:t>
            </a:r>
            <a:endParaRPr sz="1200" b="1">
              <a:solidFill>
                <a:srgbClr val="FFFFFF"/>
              </a:solidFill>
            </a:endParaRPr>
          </a:p>
        </p:txBody>
      </p:sp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1367950" y="844325"/>
            <a:ext cx="6408000" cy="877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rgbClr val="43434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rgbClr val="43434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rgbClr val="43434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rgbClr val="43434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rgbClr val="43434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rgbClr val="43434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rgbClr val="43434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rgbClr val="43434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838850" y="2535725"/>
            <a:ext cx="2209200" cy="1741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/>
          <a:lstStyle>
            <a:lvl1pPr marL="457200" lvl="0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1pPr>
            <a:lvl2pPr marL="914400" lvl="1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marL="1371600" lvl="2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marL="1828800" lvl="3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marL="2286000" lvl="4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marL="2743200" lvl="5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marL="3200400" lvl="6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marL="3657600" lvl="7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marL="4114800" lvl="8" indent="-3048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2"/>
          </p:nvPr>
        </p:nvSpPr>
        <p:spPr>
          <a:xfrm>
            <a:off x="3467413" y="2544125"/>
            <a:ext cx="2209200" cy="1741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/>
          <a:lstStyle>
            <a:lvl1pPr marL="457200" lvl="0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1pPr>
            <a:lvl2pPr marL="914400" lvl="1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marL="1371600" lvl="2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marL="1828800" lvl="3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marL="2286000" lvl="4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marL="2743200" lvl="5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marL="3200400" lvl="6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marL="3657600" lvl="7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marL="4114800" lvl="8" indent="-3048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3"/>
          </p:nvPr>
        </p:nvSpPr>
        <p:spPr>
          <a:xfrm>
            <a:off x="6095988" y="2544125"/>
            <a:ext cx="2209200" cy="1741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/>
          <a:lstStyle>
            <a:lvl1pPr marL="457200" lvl="0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1pPr>
            <a:lvl2pPr marL="914400" lvl="1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marL="1371600" lvl="2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marL="1828800" lvl="3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marL="2286000" lvl="4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marL="2743200" lvl="5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marL="3200400" lvl="6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marL="3657600" lvl="7" indent="-3048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marL="4114800" lvl="8" indent="-3048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>
  <p:cSld name="AUTOLAYOUT_3">
    <p:bg>
      <p:bgPr>
        <a:solidFill>
          <a:srgbClr val="FFFFFF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 rot="-5400000">
            <a:off x="-620225" y="1797500"/>
            <a:ext cx="4064100" cy="1506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/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>
                <a:solidFill>
                  <a:schemeClr val="dk1"/>
                </a:solidFill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>
                <a:solidFill>
                  <a:schemeClr val="dk1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>
                <a:solidFill>
                  <a:schemeClr val="dk1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>
                <a:solidFill>
                  <a:schemeClr val="dk1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>
                <a:solidFill>
                  <a:schemeClr val="dk1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>
                <a:solidFill>
                  <a:schemeClr val="dk1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>
                <a:solidFill>
                  <a:schemeClr val="dk1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>
                <a:solidFill>
                  <a:schemeClr val="dk1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2601000" y="518875"/>
            <a:ext cx="5913300" cy="4064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/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3">
  <p:cSld name="AUTOLAYOUT_4">
    <p:bg>
      <p:bgPr>
        <a:solidFill>
          <a:srgbClr val="FFFFFF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6"/>
          <p:cNvSpPr/>
          <p:nvPr/>
        </p:nvSpPr>
        <p:spPr>
          <a:xfrm>
            <a:off x="181125" y="181125"/>
            <a:ext cx="8795400" cy="4781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811650" y="799739"/>
            <a:ext cx="6458400" cy="1479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811650" y="2432039"/>
            <a:ext cx="6458400" cy="203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/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7"/>
          <p:cNvPicPr preferRelativeResize="0"/>
          <p:nvPr/>
        </p:nvPicPr>
        <p:blipFill rotWithShape="1">
          <a:blip r:embed="rId3">
            <a:alphaModFix/>
          </a:blip>
          <a:srcRect t="913" b="913"/>
          <a:stretch/>
        </p:blipFill>
        <p:spPr>
          <a:xfrm>
            <a:off x="5149150" y="0"/>
            <a:ext cx="3994852" cy="514302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7"/>
          <p:cNvSpPr txBox="1">
            <a:spLocks noGrp="1"/>
          </p:cNvSpPr>
          <p:nvPr>
            <p:ph type="ctrTitle"/>
          </p:nvPr>
        </p:nvSpPr>
        <p:spPr>
          <a:xfrm>
            <a:off x="311704" y="744575"/>
            <a:ext cx="44157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acifico"/>
                <a:ea typeface="Pacifico"/>
                <a:cs typeface="Pacifico"/>
                <a:sym typeface="Pacifico"/>
              </a:rPr>
              <a:t>SHS Head </a:t>
            </a:r>
            <a:r>
              <a:rPr lang="en" smtClean="0">
                <a:latin typeface="Pacifico"/>
                <a:ea typeface="Pacifico"/>
                <a:cs typeface="Pacifico"/>
                <a:sym typeface="Pacifico"/>
              </a:rPr>
              <a:t> Cheerleader </a:t>
            </a:r>
            <a:r>
              <a:rPr lang="en">
                <a:latin typeface="Pacifico"/>
                <a:ea typeface="Pacifico"/>
                <a:cs typeface="Pacifico"/>
                <a:sym typeface="Pacifico"/>
              </a:rPr>
              <a:t>Application</a:t>
            </a:r>
            <a:endParaRPr dirty="0"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92" name="Google Shape;92;p1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44157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2019-2020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1367950" y="844325"/>
            <a:ext cx="6408000" cy="8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Process</a:t>
            </a:r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1"/>
          </p:nvPr>
        </p:nvSpPr>
        <p:spPr>
          <a:xfrm>
            <a:off x="838850" y="2535725"/>
            <a:ext cx="2209200" cy="174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Recommendation Forms</a:t>
            </a:r>
            <a:endParaRPr b="1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Please have 2 forms filled out by two different teachers.  It must be teachers with whom you took a course with this year.</a:t>
            </a:r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body" idx="2"/>
          </p:nvPr>
        </p:nvSpPr>
        <p:spPr>
          <a:xfrm>
            <a:off x="3467413" y="2544125"/>
            <a:ext cx="2209200" cy="174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Essay</a:t>
            </a:r>
            <a:endParaRPr b="1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Create a brief essay response to an assigned prompt. 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3"/>
          </p:nvPr>
        </p:nvSpPr>
        <p:spPr>
          <a:xfrm>
            <a:off x="6095988" y="2544125"/>
            <a:ext cx="2209200" cy="174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Interview</a:t>
            </a:r>
            <a:endParaRPr b="1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Be prepared to be interviewed by your coaches, assistant principal, and campus teacher.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acifico"/>
                <a:ea typeface="Pacifico"/>
                <a:cs typeface="Pacifico"/>
                <a:sym typeface="Pacifico"/>
              </a:rPr>
              <a:t>Recommendation Form 1						     Due 3/19/19</a:t>
            </a:r>
            <a:endParaRPr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106" name="Google Shape;106;p19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9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Dear Educator,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The following SHS Cheerleader ___________________________, is interested in taking on a leadership role as a 2019-2020 Head Cheerleader.  Please take the time to fill out this form and return to V. Montemayor or D. Elizondo (Cheer Coaches).  Form must be returned by March 19, 2019.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/>
              <a:t>Using a scale of 1-4 (1 = poor, 2 = fair, 3 = good, 4 = great)</a:t>
            </a:r>
            <a:r>
              <a:rPr lang="en" sz="1200"/>
              <a:t>, please rate the student in each category. Please be as accurate as possible, as your insight is extremely valuable. We sincerely appreciate your assistance.</a:t>
            </a:r>
            <a:endParaRPr sz="1200"/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★"/>
            </a:pPr>
            <a:r>
              <a:rPr lang="en" sz="1200"/>
              <a:t>School Spirit 1 2 3 4 _____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★"/>
            </a:pPr>
            <a:r>
              <a:rPr lang="en" sz="1200"/>
              <a:t>Leadership qualities 1 2 3 4 _____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★"/>
            </a:pPr>
            <a:r>
              <a:rPr lang="en" sz="1200"/>
              <a:t>Attitude 1 2 3 4 _____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★"/>
            </a:pPr>
            <a:r>
              <a:rPr lang="en" sz="1200"/>
              <a:t>Behavior in classroom 1 2 3 4 _____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★"/>
            </a:pPr>
            <a:r>
              <a:rPr lang="en" sz="1200"/>
              <a:t>Attendance 1 2 3 4 _____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Teacher Name Printed:  _______________________________________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/>
              <a:t>Teacher Signature:  __________________________________________</a:t>
            </a:r>
            <a:endParaRPr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acifico"/>
                <a:ea typeface="Pacifico"/>
                <a:cs typeface="Pacifico"/>
                <a:sym typeface="Pacifico"/>
              </a:rPr>
              <a:t>Recommendation Form 2                             Due 3/19/19</a:t>
            </a:r>
            <a:endParaRPr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112" name="Google Shape;112;p20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9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Dear Educator,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The following SHS Cheerleader ___________________________, is interested in taking on a leadership role as a 2019-2020 Head Cheerleader.  Please take the time to fill out this form and return to V. Montemayor or D. Elizondo (Cheer Coaches).  Form must be returned by March 19, 2019.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/>
              <a:t>Using a scale of 1-4 (1 = poor, 2 = fair, 3 = good, 4 = great)</a:t>
            </a:r>
            <a:r>
              <a:rPr lang="en" sz="1200"/>
              <a:t>, please rate the student in each category. Please be as accurate as possible, as your insight is extremely valuable. We sincerely appreciate your assistance.</a:t>
            </a:r>
            <a:endParaRPr sz="1200"/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★"/>
            </a:pPr>
            <a:r>
              <a:rPr lang="en" sz="1200"/>
              <a:t>School Spirit 1 2 3 4 _____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★"/>
            </a:pPr>
            <a:r>
              <a:rPr lang="en" sz="1200"/>
              <a:t>Leadership qualities 1 2 3 4 _____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★"/>
            </a:pPr>
            <a:r>
              <a:rPr lang="en" sz="1200"/>
              <a:t>Attitude 1 2 3 4 _____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★"/>
            </a:pPr>
            <a:r>
              <a:rPr lang="en" sz="1200"/>
              <a:t>Behavior in classroom 1 2 3 4 _____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★"/>
            </a:pPr>
            <a:r>
              <a:rPr lang="en" sz="1200"/>
              <a:t>Attendance 1 2 3 4 _____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Teacher Name Printed:  _______________________________________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/>
              <a:t>Teacher Signature:  __________________________________________</a:t>
            </a:r>
            <a:endParaRPr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acifico"/>
                <a:ea typeface="Pacifico"/>
                <a:cs typeface="Pacifico"/>
                <a:sym typeface="Pacifico"/>
              </a:rPr>
              <a:t>Leadership Essay									Due 3/19/19</a:t>
            </a:r>
            <a:endParaRPr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/>
              <a:t>Prompt:  </a:t>
            </a:r>
            <a:r>
              <a:rPr lang="en" sz="1400" i="1">
                <a:solidFill>
                  <a:srgbClr val="555555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What is leadership?  Define what the word means to you in regards to the SHS Cheerleading Squad.</a:t>
            </a:r>
            <a:endParaRPr sz="1400" i="1">
              <a:solidFill>
                <a:srgbClr val="555555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i="1">
                <a:solidFill>
                  <a:srgbClr val="555555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i="1">
              <a:solidFill>
                <a:srgbClr val="555555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 rot="-5400000">
            <a:off x="-620225" y="1797500"/>
            <a:ext cx="4064100" cy="150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acifico"/>
                <a:ea typeface="Pacifico"/>
                <a:cs typeface="Pacifico"/>
                <a:sym typeface="Pacifico"/>
              </a:rPr>
              <a:t>Interviews</a:t>
            </a:r>
            <a:endParaRPr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124" name="Google Shape;124;p22"/>
          <p:cNvSpPr txBox="1">
            <a:spLocks noGrp="1"/>
          </p:cNvSpPr>
          <p:nvPr>
            <p:ph type="body" idx="1"/>
          </p:nvPr>
        </p:nvSpPr>
        <p:spPr>
          <a:xfrm>
            <a:off x="2601000" y="518875"/>
            <a:ext cx="5913300" cy="406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Interviews will take place the week of March 25, 2019 during 2nd period.  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Some interview questions to think about before the interview process begins:</a:t>
            </a:r>
            <a:endParaRPr/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SzPts val="1600"/>
              <a:buChar char="★"/>
            </a:pPr>
            <a:r>
              <a:rPr lang="en"/>
              <a:t>Why do you want to be a Head Cheerleader?</a:t>
            </a:r>
            <a:endParaRPr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en"/>
              <a:t>What qualities do you have that make you a good leader?</a:t>
            </a:r>
            <a:endParaRPr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en"/>
              <a:t>How do you prefer to resolve conflicts?</a:t>
            </a:r>
            <a:endParaRPr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en"/>
              <a:t>What should a Head Cheerleader’s priorities consist of?</a:t>
            </a:r>
            <a:endParaRPr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en"/>
              <a:t>Describe a time when you acted as a leader during an athletic event, class, or with friends.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>
            <a:spLocks noGrp="1"/>
          </p:cNvSpPr>
          <p:nvPr>
            <p:ph type="title"/>
          </p:nvPr>
        </p:nvSpPr>
        <p:spPr>
          <a:xfrm>
            <a:off x="811650" y="799739"/>
            <a:ext cx="6458400" cy="147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Note</a:t>
            </a:r>
            <a:endParaRPr/>
          </a:p>
        </p:txBody>
      </p:sp>
      <p:sp>
        <p:nvSpPr>
          <p:cNvPr id="130" name="Google Shape;130;p23"/>
          <p:cNvSpPr txBox="1">
            <a:spLocks noGrp="1"/>
          </p:cNvSpPr>
          <p:nvPr>
            <p:ph type="body" idx="1"/>
          </p:nvPr>
        </p:nvSpPr>
        <p:spPr>
          <a:xfrm>
            <a:off x="811650" y="2432050"/>
            <a:ext cx="7576500" cy="20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While all cheerleaders will go through the same application process, only 1 head cheerleader and 1 co-head cheerleader will be chosen.  Be advised that coaches will have input in the decision making process.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On-screen Show (16:9)</PresentationFormat>
  <Paragraphs>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Pacifico</vt:lpstr>
      <vt:lpstr>Roboto</vt:lpstr>
      <vt:lpstr>Simple Light</vt:lpstr>
      <vt:lpstr>SHS Head  Cheerleader Application</vt:lpstr>
      <vt:lpstr>Process</vt:lpstr>
      <vt:lpstr>Recommendation Form 1           Due 3/19/19</vt:lpstr>
      <vt:lpstr>Recommendation Form 2                             Due 3/19/19</vt:lpstr>
      <vt:lpstr>Leadership Essay         Due 3/19/19</vt:lpstr>
      <vt:lpstr>Interviews</vt:lpstr>
      <vt:lpstr>Please Note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SHS Head  Cheerleader Application</dc:title>
  <dc:creator>Elizondo, Dixie</dc:creator>
  <cp:lastModifiedBy>delizondo</cp:lastModifiedBy>
  <cp:revision>1</cp:revision>
  <dcterms:modified xsi:type="dcterms:W3CDTF">2019-03-04T00:12:14Z</dcterms:modified>
</cp:coreProperties>
</file>